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59" d="100"/>
          <a:sy n="59" d="100"/>
        </p:scale>
        <p:origin x="-2490" y="-7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333AA7-CB37-4437-8C5B-8F5C139DE420}" type="datetimeFigureOut">
              <a:rPr lang="es-MX" smtClean="0"/>
              <a:t>23/09/2015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68EAA3-DB0F-4846-BEDF-A58659DCEA6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457166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68EAA3-DB0F-4846-BEDF-A58659DCEA61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89707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96261-17D3-421B-86C4-08F3778128B7}" type="datetimeFigureOut">
              <a:rPr lang="es-MX" smtClean="0"/>
              <a:t>23/09/2015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9B621-6194-4198-A243-84AF88F3A65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09846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96261-17D3-421B-86C4-08F3778128B7}" type="datetimeFigureOut">
              <a:rPr lang="es-MX" smtClean="0"/>
              <a:t>23/09/2015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9B621-6194-4198-A243-84AF88F3A65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82594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96261-17D3-421B-86C4-08F3778128B7}" type="datetimeFigureOut">
              <a:rPr lang="es-MX" smtClean="0"/>
              <a:t>23/09/2015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9B621-6194-4198-A243-84AF88F3A65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25449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96261-17D3-421B-86C4-08F3778128B7}" type="datetimeFigureOut">
              <a:rPr lang="es-MX" smtClean="0"/>
              <a:t>23/09/2015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9B621-6194-4198-A243-84AF88F3A65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19513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96261-17D3-421B-86C4-08F3778128B7}" type="datetimeFigureOut">
              <a:rPr lang="es-MX" smtClean="0"/>
              <a:t>23/09/2015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9B621-6194-4198-A243-84AF88F3A65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388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96261-17D3-421B-86C4-08F3778128B7}" type="datetimeFigureOut">
              <a:rPr lang="es-MX" smtClean="0"/>
              <a:t>23/09/2015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9B621-6194-4198-A243-84AF88F3A65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64691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96261-17D3-421B-86C4-08F3778128B7}" type="datetimeFigureOut">
              <a:rPr lang="es-MX" smtClean="0"/>
              <a:t>23/09/2015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9B621-6194-4198-A243-84AF88F3A65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05616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96261-17D3-421B-86C4-08F3778128B7}" type="datetimeFigureOut">
              <a:rPr lang="es-MX" smtClean="0"/>
              <a:t>23/09/2015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9B621-6194-4198-A243-84AF88F3A65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67393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96261-17D3-421B-86C4-08F3778128B7}" type="datetimeFigureOut">
              <a:rPr lang="es-MX" smtClean="0"/>
              <a:t>23/09/2015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9B621-6194-4198-A243-84AF88F3A65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57775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96261-17D3-421B-86C4-08F3778128B7}" type="datetimeFigureOut">
              <a:rPr lang="es-MX" smtClean="0"/>
              <a:t>23/09/2015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9B621-6194-4198-A243-84AF88F3A65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06400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96261-17D3-421B-86C4-08F3778128B7}" type="datetimeFigureOut">
              <a:rPr lang="es-MX" smtClean="0"/>
              <a:t>23/09/2015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9B621-6194-4198-A243-84AF88F3A65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0261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96261-17D3-421B-86C4-08F3778128B7}" type="datetimeFigureOut">
              <a:rPr lang="es-MX" smtClean="0"/>
              <a:t>23/09/2015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59B621-6194-4198-A243-84AF88F3A65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28820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torreon.gob.mx/" TargetMode="External"/><Relationship Id="rId5" Type="http://schemas.openxmlformats.org/officeDocument/2006/relationships/hyperlink" Target="mailto:mipymestorreon@gmail.com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48" y="1"/>
            <a:ext cx="476700" cy="621274"/>
          </a:xfrm>
          <a:prstGeom prst="rect">
            <a:avLst/>
          </a:prstGeom>
        </p:spPr>
      </p:pic>
      <p:pic>
        <p:nvPicPr>
          <p:cNvPr id="5" name="4 Imag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3992" y="-22732"/>
            <a:ext cx="644007" cy="644007"/>
          </a:xfrm>
          <a:prstGeom prst="rect">
            <a:avLst/>
          </a:prstGeom>
        </p:spPr>
      </p:pic>
      <p:sp>
        <p:nvSpPr>
          <p:cNvPr id="6" name="5 CuadroTexto"/>
          <p:cNvSpPr txBox="1"/>
          <p:nvPr/>
        </p:nvSpPr>
        <p:spPr>
          <a:xfrm>
            <a:off x="1340768" y="179512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R. AYUNTAMIENTO DE TORREÓN, COAH.</a:t>
            </a:r>
            <a:endParaRPr lang="es-MX" dirty="0"/>
          </a:p>
        </p:txBody>
      </p:sp>
      <p:sp>
        <p:nvSpPr>
          <p:cNvPr id="7" name="6 CuadroTexto"/>
          <p:cNvSpPr txBox="1"/>
          <p:nvPr/>
        </p:nvSpPr>
        <p:spPr>
          <a:xfrm>
            <a:off x="1196752" y="458252"/>
            <a:ext cx="41044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dirty="0" smtClean="0"/>
              <a:t>ADMINISTRACIÓN MUNICIPAL, 2014-2017</a:t>
            </a:r>
            <a:endParaRPr lang="es-MX" sz="1600" dirty="0"/>
          </a:p>
        </p:txBody>
      </p:sp>
      <p:graphicFrame>
        <p:nvGraphicFramePr>
          <p:cNvPr id="8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5486485"/>
              </p:ext>
            </p:extLst>
          </p:nvPr>
        </p:nvGraphicFramePr>
        <p:xfrm>
          <a:off x="437332" y="786221"/>
          <a:ext cx="5911328" cy="822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5664"/>
                <a:gridCol w="2955664"/>
              </a:tblGrid>
              <a:tr h="0">
                <a:tc>
                  <a:txBody>
                    <a:bodyPr/>
                    <a:lstStyle/>
                    <a:p>
                      <a:pPr algn="r"/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Dependencia.-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Dirección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</a:rPr>
                        <a:t> General de Desarrollo Económico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Área.-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Dirección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</a:rPr>
                        <a:t> de Promoción de Microempresas.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s-MX" sz="1200" b="1" dirty="0" smtClean="0">
                          <a:solidFill>
                            <a:schemeClr val="tx1"/>
                          </a:solidFill>
                        </a:rPr>
                        <a:t>Trámite.-</a:t>
                      </a:r>
                      <a:endParaRPr lang="es-MX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200" b="1" baseline="0" dirty="0" smtClean="0">
                          <a:solidFill>
                            <a:schemeClr val="tx1"/>
                          </a:solidFill>
                        </a:rPr>
                        <a:t>Equipamiento Tecnológico para Microempresarios/Equipamiento Tecnológico para RIF</a:t>
                      </a:r>
                      <a:endParaRPr lang="es-MX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Caso en que se da el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</a:rPr>
                        <a:t> servicio.-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</a:rPr>
                        <a:t>A solicitud de parte y de acuerdo a la Convocatoria emitida por la Secretaría de Economía.</a:t>
                      </a:r>
                      <a:endParaRPr lang="es-MX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Responsable.- 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200" b="0" smtClean="0">
                          <a:solidFill>
                            <a:schemeClr val="tx1"/>
                          </a:solidFill>
                        </a:rPr>
                        <a:t>Director</a:t>
                      </a:r>
                      <a:r>
                        <a:rPr lang="es-MX" sz="1200" b="0" baseline="0" smtClean="0">
                          <a:solidFill>
                            <a:schemeClr val="tx1"/>
                          </a:solidFill>
                        </a:rPr>
                        <a:t> de Promoción de Microcréditos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Fundamento Legal.-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</a:rPr>
                        <a:t>Reglamento Orgánico de la Administración Pública Municipal, Art. 29. </a:t>
                      </a:r>
                      <a:endParaRPr lang="es-MX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Formatos.-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</a:rPr>
                        <a:t>Formato exclusivo del INADEM.</a:t>
                      </a:r>
                      <a:endParaRPr lang="es-MX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Lugar de atención.-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1er. Piso, Edificio Antiguo Banco de México, Av. Morelos No. 1217 Pte. Col. Centro, Torreón, Coah.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Teléfono.-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(871) 5 00 71 02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Horario.-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8:00 a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</a:rPr>
                        <a:t> 15:00 horas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Requisitos.-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itchFamily="2" charset="2"/>
                        <a:buNone/>
                      </a:pPr>
                      <a:r>
                        <a:rPr lang="es-MX" sz="1000" b="0" dirty="0" smtClean="0">
                          <a:solidFill>
                            <a:schemeClr val="tx1"/>
                          </a:solidFill>
                        </a:rPr>
                        <a:t>RIF.- IFE, RFC, Comprobante de domicilio</a:t>
                      </a: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</a:rPr>
                        <a:t>, FIEL</a:t>
                      </a:r>
                    </a:p>
                    <a:p>
                      <a:pPr marL="0" indent="0">
                        <a:buFont typeface="Wingdings" pitchFamily="2" charset="2"/>
                        <a:buNone/>
                      </a:pP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</a:rPr>
                        <a:t>Persona Moral.- IFE del Representante Legal, CURP del representante legal; RFC de la persona Moral (Cédula Fiscal), Acta Constitutiva y Poderes, Comprobante de domicilio del Representante Legal, FIEL</a:t>
                      </a:r>
                    </a:p>
                    <a:p>
                      <a:pPr marL="0" indent="0">
                        <a:buFont typeface="Wingdings" pitchFamily="2" charset="2"/>
                        <a:buNone/>
                      </a:pP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</a:rPr>
                        <a:t>Persona Física.-  IFE, RFC, (Cédula Fiscal), CURP, Comprobante de domicilio, FIEL</a:t>
                      </a:r>
                      <a:endParaRPr lang="es-MX" sz="10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Datos Anexos.-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</a:rPr>
                        <a:t>Ninguno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Monto de los Derechos.-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000" b="0" dirty="0" smtClean="0">
                          <a:solidFill>
                            <a:schemeClr val="tx1"/>
                          </a:solidFill>
                        </a:rPr>
                        <a:t>Persona</a:t>
                      </a: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</a:rPr>
                        <a:t> Física, $ 2,000.00; Persona Moral: $ 2,000.00, RIF $ 1,860.00</a:t>
                      </a:r>
                      <a:endParaRPr lang="es-MX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Tiempo de Respuesta.-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000" b="0" dirty="0" smtClean="0">
                          <a:solidFill>
                            <a:schemeClr val="tx1"/>
                          </a:solidFill>
                        </a:rPr>
                        <a:t>De acuerdo a la Convocatoria emitida por el INADEM</a:t>
                      </a:r>
                      <a:endParaRPr lang="es-MX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Vigencia del Trámite.-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000" b="0" dirty="0" smtClean="0">
                          <a:solidFill>
                            <a:schemeClr val="tx1"/>
                          </a:solidFill>
                        </a:rPr>
                        <a:t>De</a:t>
                      </a: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</a:rPr>
                        <a:t> acuerdo a la Convocatoria emitida por el INADEM.</a:t>
                      </a:r>
                      <a:endParaRPr lang="es-MX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Información Adicional.-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000" b="0" dirty="0" smtClean="0">
                          <a:solidFill>
                            <a:schemeClr val="tx1"/>
                          </a:solidFill>
                        </a:rPr>
                        <a:t>Ninguna.</a:t>
                      </a:r>
                      <a:endParaRPr lang="es-MX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Correo Electrónico.- 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000" b="0" dirty="0" smtClean="0">
                          <a:solidFill>
                            <a:schemeClr val="tx1"/>
                          </a:solidFill>
                          <a:hlinkClick r:id="rId5"/>
                        </a:rPr>
                        <a:t>mipymestorreon@gmail.com</a:t>
                      </a:r>
                      <a:r>
                        <a:rPr lang="es-MX" sz="1000" b="0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endParaRPr lang="es-MX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Sitio Web.-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000" b="0" dirty="0" smtClean="0">
                          <a:solidFill>
                            <a:schemeClr val="tx1"/>
                          </a:solidFill>
                          <a:hlinkClick r:id="rId6"/>
                        </a:rPr>
                        <a:t>www.torreon.gob.mx</a:t>
                      </a:r>
                      <a:r>
                        <a:rPr lang="es-MX" sz="10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s-MX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Recursos de Impugnación.-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itchFamily="2" charset="2"/>
                        <a:buChar char="§"/>
                      </a:pPr>
                      <a:r>
                        <a:rPr lang="es-MX" sz="1000" b="0" dirty="0" smtClean="0">
                          <a:solidFill>
                            <a:schemeClr val="tx1"/>
                          </a:solidFill>
                        </a:rPr>
                        <a:t>Ley de Procedimiento Administrativo del Estado de Coahuila de Zaragoza.</a:t>
                      </a:r>
                    </a:p>
                    <a:p>
                      <a:pPr marL="171450" indent="-171450">
                        <a:buFont typeface="Wingdings" pitchFamily="2" charset="2"/>
                        <a:buChar char="§"/>
                      </a:pPr>
                      <a:r>
                        <a:rPr lang="es-MX" sz="1000" b="0" dirty="0" smtClean="0">
                          <a:solidFill>
                            <a:schemeClr val="tx1"/>
                          </a:solidFill>
                        </a:rPr>
                        <a:t>Ley de Responsabilidades de los Servidores Públicos Estatales y Municipales del Estado de Coahuila de Zaragoza.</a:t>
                      </a:r>
                    </a:p>
                    <a:p>
                      <a:pPr marL="171450" indent="-171450">
                        <a:buFont typeface="Wingdings" pitchFamily="2" charset="2"/>
                        <a:buChar char="§"/>
                      </a:pPr>
                      <a:r>
                        <a:rPr lang="es-MX" sz="1000" b="0" dirty="0" smtClean="0">
                          <a:solidFill>
                            <a:schemeClr val="tx1"/>
                          </a:solidFill>
                        </a:rPr>
                        <a:t>Queja ante la Contraloría Municipal.</a:t>
                      </a:r>
                    </a:p>
                    <a:p>
                      <a:endParaRPr lang="es-MX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6482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329</TotalTime>
  <Words>305</Words>
  <Application>Microsoft Office PowerPoint</Application>
  <PresentationFormat>Presentación en pantalla (4:3)</PresentationFormat>
  <Paragraphs>45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user5</dc:creator>
  <cp:lastModifiedBy>LAPHP</cp:lastModifiedBy>
  <cp:revision>25</cp:revision>
  <dcterms:created xsi:type="dcterms:W3CDTF">2014-09-23T17:03:39Z</dcterms:created>
  <dcterms:modified xsi:type="dcterms:W3CDTF">2015-09-23T16:57:53Z</dcterms:modified>
</cp:coreProperties>
</file>